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329" r:id="rId3"/>
    <p:sldId id="296" r:id="rId4"/>
    <p:sldId id="297" r:id="rId5"/>
    <p:sldId id="298" r:id="rId6"/>
    <p:sldId id="299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6" r:id="rId22"/>
    <p:sldId id="318" r:id="rId23"/>
    <p:sldId id="321" r:id="rId24"/>
    <p:sldId id="333" r:id="rId25"/>
    <p:sldId id="322" r:id="rId26"/>
    <p:sldId id="327" r:id="rId27"/>
    <p:sldId id="328" r:id="rId28"/>
    <p:sldId id="330" r:id="rId29"/>
    <p:sldId id="33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979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5643"/>
            <a:ext cx="7772400" cy="2208053"/>
          </a:xfrm>
        </p:spPr>
        <p:txBody>
          <a:bodyPr/>
          <a:lstStyle/>
          <a:p>
            <a:r>
              <a:rPr lang="en-US" dirty="0"/>
              <a:t>Tutorato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12750"/>
            <a:ext cx="6858000" cy="1115304"/>
          </a:xfrm>
        </p:spPr>
        <p:txBody>
          <a:bodyPr/>
          <a:lstStyle/>
          <a:p>
            <a:r>
              <a:rPr lang="en-US" dirty="0"/>
              <a:t>29/11/2023</a:t>
            </a:r>
          </a:p>
          <a:p>
            <a:r>
              <a:rPr lang="en-US" dirty="0"/>
              <a:t>Programmazione ad Oggetti – 2023-2024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130" y="4176625"/>
            <a:ext cx="2539736" cy="319691"/>
          </a:xfrm>
        </p:spPr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1EE7F-A03E-4BD1-826F-FF83DF5A31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2103389 – LM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10</a:t>
            </a:fld>
            <a:r>
              <a:rPr lang="en-US" dirty="0"/>
              <a:t> di 29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063B-D385-5F85-7844-32F7F8E409E6}"/>
              </a:ext>
            </a:extLst>
          </p:cNvPr>
          <p:cNvSpPr txBox="1"/>
          <p:nvPr/>
        </p:nvSpPr>
        <p:spPr>
          <a:xfrm>
            <a:off x="132991" y="2043523"/>
            <a:ext cx="88780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ourier New" panose="02070309020205020404" pitchFamily="49" charset="0"/>
              </a:rPr>
              <a:t>Conversioni safe (safe cast)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i="1" dirty="0">
                <a:cs typeface="Courier New" panose="02070309020205020404" pitchFamily="49" charset="0"/>
              </a:rPr>
              <a:t>Downcasting</a:t>
            </a:r>
            <a:r>
              <a:rPr lang="it-IT" dirty="0">
                <a:cs typeface="Courier New" panose="02070309020205020404" pitchFamily="49" charset="0"/>
              </a:rPr>
              <a:t> (dall’alto verso il basso = dalla base alla derivata)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i="1" dirty="0">
                <a:cs typeface="Courier New" panose="02070309020205020404" pitchFamily="49" charset="0"/>
              </a:rPr>
              <a:t>Upcasting</a:t>
            </a:r>
            <a:r>
              <a:rPr lang="it-IT" dirty="0">
                <a:cs typeface="Courier New" panose="02070309020205020404" pitchFamily="49" charset="0"/>
              </a:rPr>
              <a:t> (dal basso verso l’alto = dalla derivata alla base)</a:t>
            </a:r>
          </a:p>
          <a:p>
            <a:pPr lvl="1"/>
            <a:endParaRPr lang="it-IT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ourier New" panose="02070309020205020404" pitchFamily="49" charset="0"/>
              </a:rPr>
              <a:t>Tendenzialmente viene eseguito per safe downcasting e per convertire classi «allo stesso livello» nella gerarchia</a:t>
            </a:r>
          </a:p>
          <a:p>
            <a:endParaRPr lang="it-IT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ourier New" panose="02070309020205020404" pitchFamily="49" charset="0"/>
              </a:rPr>
              <a:t>Viene eseguito a runtime, dato che il successo della conversione dipende dal tipo dinamico da convertire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7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11</a:t>
            </a:fld>
            <a:r>
              <a:rPr lang="en-US" dirty="0"/>
              <a:t> di 29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063B-D385-5F85-7844-32F7F8E409E6}"/>
              </a:ext>
            </a:extLst>
          </p:cNvPr>
          <p:cNvSpPr txBox="1"/>
          <p:nvPr/>
        </p:nvSpPr>
        <p:spPr>
          <a:xfrm>
            <a:off x="265983" y="1394594"/>
            <a:ext cx="88780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cs typeface="Courier New" panose="02070309020205020404" pitchFamily="49" charset="0"/>
              </a:rPr>
              <a:t>Nel caso dei riferimenti, se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 </a:t>
            </a:r>
            <a:r>
              <a:rPr lang="it-IT" dirty="0">
                <a:cs typeface="Courier New" panose="02070309020205020404" pitchFamily="49" charset="0"/>
              </a:rPr>
              <a:t>fallisce, viene sollevata un’eccezione di tipo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std::bad_cast</a:t>
            </a:r>
            <a:r>
              <a:rPr lang="it-IT" dirty="0">
                <a:cs typeface="Courier New" panose="02070309020205020404" pitchFamily="49" charset="0"/>
              </a:rPr>
              <a:t>, definito nel file header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typeinfo</a:t>
            </a:r>
            <a:r>
              <a:rPr lang="it-IT" dirty="0"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cs typeface="Courier New" panose="020703090202050204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CAAA61-B7BF-93D9-84A9-09427D00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06" y="2229798"/>
            <a:ext cx="5843028" cy="3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12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33AF3E-23A7-9D9F-D46B-3EC8FF6CA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1681316"/>
            <a:ext cx="4471001" cy="39756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0B548B0-3EBC-5941-E8CD-A801FBA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39" y="3181980"/>
            <a:ext cx="4198374" cy="15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Downcasting e check dinamico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13</a:t>
            </a:fld>
            <a:r>
              <a:rPr lang="en-US" dirty="0"/>
              <a:t> di 29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6038786-B687-0ED6-CDF5-8619603D690C}"/>
                  </a:ext>
                </a:extLst>
              </p:cNvPr>
              <p:cNvSpPr txBox="1"/>
              <p:nvPr/>
            </p:nvSpPr>
            <p:spPr>
              <a:xfrm>
                <a:off x="491612" y="1600565"/>
                <a:ext cx="8416413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 generale il safe downcasting </a:t>
                </a:r>
                <a:r>
                  <a:rPr lang="it-IT" u="sng" dirty="0"/>
                  <a:t>va usato solamente in caso di necessità</a:t>
                </a:r>
                <a:r>
                  <a:rPr lang="it-IT" dirty="0"/>
                  <a:t>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Usarne tanti è lento in memoria e fa dipende l’implementazione di un oggetto dalla serie di classi derivate (accoppiamento nel codice)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Tipicamente, si ha la necessità di fare un downcasting di un puntatore ad una classe base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dirty="0"/>
                  <a:t> per ottenere la disponibilità dei membri di una classe derivata da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dirty="0"/>
                  <a:t> che non sono stati ereditati da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Non si deve cadere nella tentazione di rimpiazzare le chiamate polimorfe automatiche ai metodi virtuali con delle istruzioni condizionali (ad esempio degli switch) che usano il dynamic cast per </a:t>
                </a:r>
                <a:r>
                  <a:rPr lang="it-IT" u="sng" dirty="0"/>
                  <a:t>effettuare type checking dinamico inutile</a:t>
                </a:r>
                <a:r>
                  <a:rPr lang="it-IT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Nella maggior parte dei casi una tale pratica va contro l'estensibilità del codice.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Quando possibile, </a:t>
                </a:r>
                <a:r>
                  <a:rPr lang="it-IT" u="sng" dirty="0"/>
                  <a:t>usare metodi virtuali nelle classi base</a:t>
                </a:r>
                <a:r>
                  <a:rPr lang="it-IT" dirty="0"/>
                  <a:t> piuttosto che fare type checking dinamico.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6038786-B687-0ED6-CDF5-8619603D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12" y="1600565"/>
                <a:ext cx="8416413" cy="4247317"/>
              </a:xfrm>
              <a:prstGeom prst="rect">
                <a:avLst/>
              </a:prstGeom>
              <a:blipFill>
                <a:blip r:embed="rId2"/>
                <a:stretch>
                  <a:fillRect l="-507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77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Downcasting e check dinamico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14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74069E-410B-EA2B-456A-8EB6BFA1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56" y="1543664"/>
            <a:ext cx="3588285" cy="43883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A903BA-CBC0-F4ED-EA08-7904AC62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53" y="1868129"/>
            <a:ext cx="3572994" cy="3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2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Downcasting e check dinamico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15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D94DC1-24E4-AF08-69D1-5C3FF356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90" y="1389790"/>
            <a:ext cx="5686400" cy="44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Downcasting e check dinamico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16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7B738B-30A2-DD5C-1C5E-22673CD9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0" y="1706731"/>
            <a:ext cx="6911939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Downcasting e check dinamico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17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C1A0A3-C512-CCDA-8F9D-856A89D0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4" y="1626714"/>
            <a:ext cx="8664691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0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In the real world: Principi SOLID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18</a:t>
            </a:fld>
            <a:r>
              <a:rPr lang="en-US" dirty="0"/>
              <a:t> di 29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6C9879-2FC1-659A-9E31-A2F245CF3158}"/>
              </a:ext>
            </a:extLst>
          </p:cNvPr>
          <p:cNvSpPr txBox="1"/>
          <p:nvPr/>
        </p:nvSpPr>
        <p:spPr>
          <a:xfrm>
            <a:off x="383458" y="1394935"/>
            <a:ext cx="83770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b="1" i="0" dirty="0">
                <a:solidFill>
                  <a:srgbClr val="242424"/>
                </a:solidFill>
                <a:effectLst/>
                <a:latin typeface="source-serif-pro"/>
              </a:rPr>
              <a:t> S</a:t>
            </a: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ingle Responsibility Principle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  <a:latin typeface="source-serif-pro"/>
              </a:rPr>
              <a:t>Ogni classe ha una sola responsabilità logicamente definita</a:t>
            </a:r>
          </a:p>
          <a:p>
            <a:pPr lvl="1"/>
            <a:endParaRPr lang="it-IT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it-IT" b="1" i="0" dirty="0">
                <a:solidFill>
                  <a:srgbClr val="242424"/>
                </a:solidFill>
                <a:effectLst/>
                <a:latin typeface="source-serif-pro"/>
              </a:rPr>
              <a:t> O</a:t>
            </a: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pen-Closed Principle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Classi aperte all’estensione</a:t>
            </a:r>
            <a:r>
              <a:rPr lang="it-IT" dirty="0">
                <a:solidFill>
                  <a:srgbClr val="242424"/>
                </a:solidFill>
                <a:latin typeface="source-serif-pro"/>
              </a:rPr>
              <a:t>, ma chiuse alla modifica</a:t>
            </a:r>
          </a:p>
          <a:p>
            <a:pPr lvl="1"/>
            <a:endParaRPr lang="it-IT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it-IT" b="1" i="0" dirty="0">
                <a:solidFill>
                  <a:srgbClr val="242424"/>
                </a:solidFill>
                <a:effectLst/>
                <a:latin typeface="source-serif-pro"/>
              </a:rPr>
              <a:t> L</a:t>
            </a: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iskov Substitution Principle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Gli oggetti dovrebbero rimpiazzare dinamicamente i tipi in base al loro contratto di invocazione</a:t>
            </a:r>
          </a:p>
          <a:p>
            <a:pPr lvl="1"/>
            <a:endParaRPr lang="it-IT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it-IT" b="1" i="0" dirty="0">
                <a:solidFill>
                  <a:srgbClr val="242424"/>
                </a:solidFill>
                <a:effectLst/>
                <a:latin typeface="source-serif-pro"/>
              </a:rPr>
              <a:t> I</a:t>
            </a: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nterface Segregation Principle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  <a:latin typeface="source-serif-pro"/>
              </a:rPr>
              <a:t>Meglio creare interfacce ad-hoc per situazione</a:t>
            </a:r>
          </a:p>
          <a:p>
            <a:pPr lvl="1"/>
            <a:endParaRPr lang="it-IT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it-IT" b="1" i="0" dirty="0">
                <a:solidFill>
                  <a:srgbClr val="242424"/>
                </a:solidFill>
                <a:effectLst/>
                <a:latin typeface="source-serif-pro"/>
              </a:rPr>
              <a:t> D</a:t>
            </a:r>
            <a:r>
              <a:rPr lang="it-IT" b="0" i="0" dirty="0">
                <a:solidFill>
                  <a:srgbClr val="242424"/>
                </a:solidFill>
                <a:effectLst/>
                <a:latin typeface="source-serif-pro"/>
              </a:rPr>
              <a:t>ependency Inversion Principle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  <a:latin typeface="source-serif-pro"/>
              </a:rPr>
              <a:t>Usare il polimorfismo in maniera tale da non dipendere da sottotipi, ma rendere classi astratte e usare metodi alla bisogna</a:t>
            </a:r>
            <a:endParaRPr lang="it-IT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34306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1: Funzione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19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2DC8D5-87F5-565E-9A69-6491083D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2602181"/>
            <a:ext cx="9144000" cy="16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it-IT" dirty="0"/>
              <a:t> vs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</a:t>
            </a:fld>
            <a:r>
              <a:rPr lang="en-US" dirty="0"/>
              <a:t> di 29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6501A-8BE8-7612-50BE-7ED911CBE937}"/>
              </a:ext>
            </a:extLst>
          </p:cNvPr>
          <p:cNvSpPr txBox="1"/>
          <p:nvPr/>
        </p:nvSpPr>
        <p:spPr>
          <a:xfrm>
            <a:off x="422787" y="1496559"/>
            <a:ext cx="82984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Permette la ridefinizione di un metodo da parte di una classe in modo polimorfo, tendenzialmente da una classe base a una serie di classi derivate)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Permette di precisare che una classe derivata sta esplicitamente facendo l’overriding di un metodo (= virtuale/stessa firma e parametri)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89FA02-0A25-7E8C-3DDA-F3C593C2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97" y="4544205"/>
            <a:ext cx="4160267" cy="11821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0AC19A-E651-A66C-6785-B52295FC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0" y="3851928"/>
            <a:ext cx="480863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1: Soluzione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20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31843A-8EE9-35E9-3693-830E6B54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0" y="2965962"/>
            <a:ext cx="7389106" cy="10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2: Gerarchia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21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2FCA08-A477-25AC-70A4-51120011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383"/>
            <a:ext cx="9144000" cy="24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2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2: Soluzione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22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D0630F-9642-C3DE-0DAD-FC9AC09A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32" y="1253801"/>
            <a:ext cx="2632673" cy="49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5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3: Cosa Stampa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23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54AD8C-5703-0A57-5853-3DB57C3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58" y="1249735"/>
            <a:ext cx="8374883" cy="48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1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3: Cosa Stampa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24</a:t>
            </a:fld>
            <a:r>
              <a:rPr lang="en-US" dirty="0"/>
              <a:t> di 29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9A24D15-7066-3531-7094-12319264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25" y="1368856"/>
            <a:ext cx="7577750" cy="302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12BFDA-F3E9-A9A8-A9DB-8A0B4985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5" y="4669321"/>
            <a:ext cx="3375573" cy="13382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1540AA-19C2-66B1-4E1A-D6C24338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68" y="4701996"/>
            <a:ext cx="3236614" cy="12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3: Soluzione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25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F47E38-D6B4-5085-D80D-056B3AF0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55" y="1900175"/>
            <a:ext cx="3574090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0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4: Sottotipi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26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2D7010-ED2C-53B9-576D-0A564AB1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2" y="1301615"/>
            <a:ext cx="6497948" cy="48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4: Soluzione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27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54EFB2-46D2-6BF5-C9BA-0990B3EC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94" y="1413295"/>
            <a:ext cx="7056732" cy="26138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350FB4F-3B07-B8C1-F39F-5224F650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70" y="4336579"/>
            <a:ext cx="692718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5: Stampe con lettere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28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FE93E3-359B-CAB5-7387-31E4783BA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3" y="1336007"/>
            <a:ext cx="6404344" cy="45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>
                <a:cs typeface="Courier New" panose="02070309020205020404" pitchFamily="49" charset="0"/>
              </a:rPr>
              <a:t>Esercizio 5: Soluzione (possibile)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29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EBC8E8-6571-E573-BA53-6F7F43D4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77" y="3066997"/>
            <a:ext cx="4745385" cy="7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it-IT" dirty="0"/>
              <a:t>RTTI – Runtime Type Information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</a:t>
            </a:fld>
            <a:r>
              <a:rPr lang="en-US" dirty="0"/>
              <a:t> di 29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6501A-8BE8-7612-50BE-7ED911CBE937}"/>
              </a:ext>
            </a:extLst>
          </p:cNvPr>
          <p:cNvSpPr txBox="1"/>
          <p:nvPr/>
        </p:nvSpPr>
        <p:spPr>
          <a:xfrm>
            <a:off x="422787" y="1496559"/>
            <a:ext cx="8298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La Run-time type information (RTTI) è un meccanismo che consente di determinare il tipo di un oggetto durante l'esecuzione del programma.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0938BB-E1B3-615E-FD5F-01C819192C7D}"/>
              </a:ext>
            </a:extLst>
          </p:cNvPr>
          <p:cNvSpPr txBox="1"/>
          <p:nvPr/>
        </p:nvSpPr>
        <p:spPr>
          <a:xfrm>
            <a:off x="422787" y="2267920"/>
            <a:ext cx="86032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Esistono tre elementi principali del linguaggio C++ per ottenere informazioni sul tipo in tempo reale: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L'operatore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  <a:r>
              <a:rPr lang="it-IT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Utilizzato per la conversione di tipi polimorfi.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L'operatore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Utilizzato per identificare il tipo esatto di un oggetto.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43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</a:t>
            </a:fld>
            <a:r>
              <a:rPr lang="en-US" dirty="0"/>
              <a:t> di 29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6501A-8BE8-7612-50BE-7ED911CBE937}"/>
              </a:ext>
            </a:extLst>
          </p:cNvPr>
          <p:cNvSpPr txBox="1"/>
          <p:nvPr/>
        </p:nvSpPr>
        <p:spPr>
          <a:xfrm>
            <a:off x="422787" y="1344640"/>
            <a:ext cx="8298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Permette di determinare il tipo di un’espressione qualsiasi in un tempo di esecuzione costante. Ritornano un oggetto della classe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type_info</a:t>
            </a:r>
            <a:r>
              <a:rPr lang="it-IT" dirty="0"/>
              <a:t>, che va incluso nell’header.</a:t>
            </a:r>
          </a:p>
          <a:p>
            <a:r>
              <a:rPr lang="it-IT" dirty="0"/>
              <a:t>Normalmente si usa «per controllare l’uguaglianza tra tipi dinamici»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9F7298-3398-5803-0614-42A09E23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59" y="2821659"/>
            <a:ext cx="5355267" cy="24327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65DF954-9343-5785-5A3B-A866D887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0" y="2368502"/>
            <a:ext cx="3360448" cy="3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5</a:t>
            </a:fld>
            <a:r>
              <a:rPr lang="en-US" dirty="0"/>
              <a:t> di 29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6501A-8BE8-7612-50BE-7ED911CBE937}"/>
              </a:ext>
            </a:extLst>
          </p:cNvPr>
          <p:cNvSpPr txBox="1"/>
          <p:nvPr/>
        </p:nvSpPr>
        <p:spPr>
          <a:xfrm>
            <a:off x="422787" y="1344640"/>
            <a:ext cx="82984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l’espressione operando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 è un riferimento ad una classe </a:t>
            </a:r>
            <a:r>
              <a:rPr lang="it-IT" i="1" dirty="0"/>
              <a:t>che contiene almeno un metodo virtuale</a:t>
            </a:r>
            <a:r>
              <a:rPr lang="it-IT" dirty="0"/>
              <a:t>, cioè una classe polimorfa allora restituisce un oggetto di tipo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type_info </a:t>
            </a:r>
            <a:r>
              <a:rPr lang="it-IT" dirty="0"/>
              <a:t>che rappresenta il tipo dinamico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l’espressione operando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 è un puntatore dereferenziato *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punt</a:t>
            </a:r>
            <a:r>
              <a:rPr lang="it-IT" dirty="0"/>
              <a:t>, dove punt è un puntatore ad un tipo polimorfo, allora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 restituisce un oggetto di tipo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type_info </a:t>
            </a:r>
            <a:r>
              <a:rPr lang="it-IT" dirty="0"/>
              <a:t>che rappresenta il tipo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it-IT" dirty="0"/>
              <a:t>, dove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T*</a:t>
            </a:r>
            <a:r>
              <a:rPr lang="it-IT" dirty="0"/>
              <a:t> è il tipo dinamico di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punt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/>
              <a:t>Attenzione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classe non contiene metodi virtuali,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 ritorna il tipo statico del riferimento o del puntatore dereferenziato.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  <a:r>
              <a:rPr lang="it-IT" dirty="0"/>
              <a:t> su un puntatore (non dereferenziato) restituisce sempre il tipo statico del puntatore.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156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6</a:t>
            </a:fld>
            <a:r>
              <a:rPr lang="en-US" dirty="0"/>
              <a:t> di 29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F43074-5F42-60BF-D9FD-A3EC5DD9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12" y="1435510"/>
            <a:ext cx="5204376" cy="45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3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typeid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7</a:t>
            </a:fld>
            <a:r>
              <a:rPr lang="en-US" dirty="0"/>
              <a:t> di 29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AA6EEF-A0C1-2744-EC6A-0CB528CB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663837"/>
            <a:ext cx="5136006" cy="398261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A0EE53B-2A02-2DF7-8F21-5248076F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05" y="2054941"/>
            <a:ext cx="3135621" cy="29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7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8</a:t>
            </a:fld>
            <a:r>
              <a:rPr lang="en-US" dirty="0"/>
              <a:t> di 29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B0063B-D385-5F85-7844-32F7F8E409E6}"/>
              </a:ext>
            </a:extLst>
          </p:cNvPr>
          <p:cNvSpPr txBox="1"/>
          <p:nvPr/>
        </p:nvSpPr>
        <p:spPr>
          <a:xfrm>
            <a:off x="132991" y="1689561"/>
            <a:ext cx="88780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Utilizzato per effettuare il </a:t>
            </a:r>
            <a:r>
              <a:rPr lang="it-IT" u="sng" dirty="0"/>
              <a:t>downcasting</a:t>
            </a:r>
            <a:r>
              <a:rPr lang="it-IT" dirty="0"/>
              <a:t> (o per convertire allo stesso livello della gerarchia) di un riferimento o di un puntatore a un tipo più specifico nella gerarchia delle classi.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corretta conversione viene controllata in fase di esecuzione (runtime).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Se i tipi non sono compatibili, verrà lanciata un'eccezione (quando si tratta di riferimenti) o verrà restituito un puntatore nullo (quando si tratta di puntatori).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Sotto la tipica sintassi (normalmente, è sempre possibile andare dalla base alla derivata)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generale, si converte la classe nelle parentesi tonde in quella nelle angolate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b="1" dirty="0"/>
              <a:t>Attenzione</a:t>
            </a:r>
            <a:r>
              <a:rPr lang="it-IT" dirty="0"/>
              <a:t>: si può usare anche per fare upcasting (ma tendenzialmente, si usa come scritto)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12A6E5-ECBB-BF1A-5A4E-E9DEDD1098D0}"/>
              </a:ext>
            </a:extLst>
          </p:cNvPr>
          <p:cNvSpPr txBox="1"/>
          <p:nvPr/>
        </p:nvSpPr>
        <p:spPr>
          <a:xfrm>
            <a:off x="1321209" y="4015096"/>
            <a:ext cx="6501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*b = dynamic_cast&lt;base*&gt;(derivata)</a:t>
            </a:r>
          </a:p>
        </p:txBody>
      </p:sp>
    </p:spTree>
    <p:extLst>
      <p:ext uri="{BB962C8B-B14F-4D97-AF65-F5344CB8AC3E}">
        <p14:creationId xmlns:p14="http://schemas.microsoft.com/office/powerpoint/2010/main" val="108215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33B46-A1F8-111B-8108-D696C1B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68"/>
            <a:ext cx="7061507" cy="1114425"/>
          </a:xfrm>
        </p:spPr>
        <p:txBody>
          <a:bodyPr>
            <a:norm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dynamic_cast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F37182-85E1-1CBA-A05A-CCEC4E4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9</a:t>
            </a:fld>
            <a:r>
              <a:rPr lang="en-US" dirty="0"/>
              <a:t> di 29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B0063B-D385-5F85-7844-32F7F8E409E6}"/>
                  </a:ext>
                </a:extLst>
              </p:cNvPr>
              <p:cNvSpPr txBox="1"/>
              <p:nvPr/>
            </p:nvSpPr>
            <p:spPr>
              <a:xfrm>
                <a:off x="132991" y="1882866"/>
                <a:ext cx="8878017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dirty="0"/>
                  <a:t> tipo polimorfo,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&lt;=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it-IT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puntatore polimorfo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it-IT" u="sng" dirty="0"/>
                  <a:t>Downcast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dynamic_cast&lt;D*&gt;(p) != 0</a:t>
                </a:r>
              </a:p>
              <a:p>
                <a:pPr algn="ctr"/>
                <a:r>
                  <a:rPr lang="it-IT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algn="ctr"/>
                <a:r>
                  <a:rPr lang="it-IT" dirty="0"/>
                  <a:t>se e solo se</a:t>
                </a:r>
              </a:p>
              <a:p>
                <a:pPr algn="ctr"/>
                <a:endParaRPr lang="it-IT" dirty="0"/>
              </a:p>
              <a:p>
                <a:pPr algn="ctr"/>
                <a:r>
                  <a:rPr lang="it-IT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TD(p) &lt;= D*</a:t>
                </a:r>
              </a:p>
              <a:p>
                <a:pPr algn="ctr"/>
                <a:endParaRPr lang="it-IT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r>
                  <a:rPr lang="it-IT" dirty="0">
                    <a:cs typeface="Courier New" panose="02070309020205020404" pitchFamily="49" charset="0"/>
                  </a:rPr>
                  <a:t>(tipo dinamico di </a:t>
                </a:r>
                <a:r>
                  <a:rPr lang="it-IT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 </a:t>
                </a:r>
                <a:r>
                  <a:rPr lang="it-IT" dirty="0">
                    <a:cs typeface="Courier New" panose="02070309020205020404" pitchFamily="49" charset="0"/>
                  </a:rPr>
                  <a:t>compatibile con il tipo target </a:t>
                </a:r>
                <a:r>
                  <a:rPr lang="it-IT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D*</a:t>
                </a:r>
                <a:r>
                  <a:rPr lang="it-IT" dirty="0"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B0063B-D385-5F85-7844-32F7F8E40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1" y="1882866"/>
                <a:ext cx="8878017" cy="3693319"/>
              </a:xfrm>
              <a:prstGeom prst="rect">
                <a:avLst/>
              </a:prstGeom>
              <a:blipFill>
                <a:blip r:embed="rId2"/>
                <a:stretch>
                  <a:fillRect t="-990" b="-1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52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985</Words>
  <Application>Microsoft Office PowerPoint</Application>
  <PresentationFormat>Presentazione su schermo (4:3)</PresentationFormat>
  <Paragraphs>142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source-serif-pro</vt:lpstr>
      <vt:lpstr>Tema di Office</vt:lpstr>
      <vt:lpstr>Tutorato 5</vt:lpstr>
      <vt:lpstr>virtual vs override</vt:lpstr>
      <vt:lpstr>RTTI – Runtime Type Information</vt:lpstr>
      <vt:lpstr>typeid</vt:lpstr>
      <vt:lpstr>typeid</vt:lpstr>
      <vt:lpstr>typeid</vt:lpstr>
      <vt:lpstr>typeid</vt:lpstr>
      <vt:lpstr>dynamic_cast</vt:lpstr>
      <vt:lpstr>dynamic_cast</vt:lpstr>
      <vt:lpstr>dynamic_cast</vt:lpstr>
      <vt:lpstr>dynamic_cast</vt:lpstr>
      <vt:lpstr>dynamic_cast</vt:lpstr>
      <vt:lpstr>Downcasting e check dinamico</vt:lpstr>
      <vt:lpstr>Downcasting e check dinamico</vt:lpstr>
      <vt:lpstr>Downcasting e check dinamico</vt:lpstr>
      <vt:lpstr>Downcasting e check dinamico</vt:lpstr>
      <vt:lpstr>Downcasting e check dinamico</vt:lpstr>
      <vt:lpstr>In the real world: Principi SOLID</vt:lpstr>
      <vt:lpstr>Esercizio 1: Funzione</vt:lpstr>
      <vt:lpstr>Esercizio 1: Soluzione</vt:lpstr>
      <vt:lpstr>Esercizio 2: Gerarchia</vt:lpstr>
      <vt:lpstr>Esercizio 2: Soluzione</vt:lpstr>
      <vt:lpstr>Esercizio 3: Cosa Stampa</vt:lpstr>
      <vt:lpstr>Esercizio 3: Cosa Stampa</vt:lpstr>
      <vt:lpstr>Esercizio 3: Soluzione</vt:lpstr>
      <vt:lpstr>Esercizio 4: Sottotipi</vt:lpstr>
      <vt:lpstr>Esercizio 4: Soluzione</vt:lpstr>
      <vt:lpstr>Esercizio 5: Stampe con lettere</vt:lpstr>
      <vt:lpstr>Esercizio 5: Soluzione (possibile)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Tutorato 1</dc:title>
  <dc:creator>Rovesti Gabriel</dc:creator>
  <cp:lastModifiedBy>Rovesti Gabriel</cp:lastModifiedBy>
  <cp:revision>157</cp:revision>
  <dcterms:created xsi:type="dcterms:W3CDTF">2023-10-16T19:00:43Z</dcterms:created>
  <dcterms:modified xsi:type="dcterms:W3CDTF">2023-11-29T14:00:34Z</dcterms:modified>
</cp:coreProperties>
</file>